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  <p:sldMasterId id="2147483663" r:id="rId3"/>
  </p:sldMasterIdLst>
  <p:notesMasterIdLst>
    <p:notesMasterId r:id="rId15"/>
  </p:notesMasterIdLst>
  <p:sldIdLst>
    <p:sldId id="257" r:id="rId4"/>
    <p:sldId id="261" r:id="rId5"/>
    <p:sldId id="270" r:id="rId6"/>
    <p:sldId id="279" r:id="rId7"/>
    <p:sldId id="285" r:id="rId8"/>
    <p:sldId id="280" r:id="rId9"/>
    <p:sldId id="283" r:id="rId10"/>
    <p:sldId id="281" r:id="rId11"/>
    <p:sldId id="277" r:id="rId12"/>
    <p:sldId id="284" r:id="rId13"/>
    <p:sldId id="265" r:id="rId14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4" autoAdjust="0"/>
  </p:normalViewPr>
  <p:slideViewPr>
    <p:cSldViewPr snapToGrid="0">
      <p:cViewPr varScale="1">
        <p:scale>
          <a:sx n="102" d="100"/>
          <a:sy n="102" d="100"/>
        </p:scale>
        <p:origin x="-898" y="-82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36720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Отдельные</a:t>
            </a:r>
            <a:r>
              <a:rPr lang="ru-RU" baseline="0" dirty="0" smtClean="0"/>
              <a:t> анонимные группы: информационная (время занятий, переносы), материалы, домашние задания, вопросы преподавателя.</a:t>
            </a:r>
            <a:br>
              <a:rPr lang="ru-RU" baseline="0" dirty="0" smtClean="0"/>
            </a:br>
            <a:r>
              <a:rPr lang="ru-RU" baseline="0" dirty="0" smtClean="0"/>
              <a:t>Студенты непосредственно связаны с процессом обучения.</a:t>
            </a:r>
            <a:endParaRPr dirty="0"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Вопрос в</a:t>
            </a:r>
            <a:r>
              <a:rPr lang="ru-RU" baseline="0" dirty="0" smtClean="0"/>
              <a:t> зал: </a:t>
            </a:r>
            <a:br>
              <a:rPr lang="ru-RU" baseline="0" dirty="0" smtClean="0"/>
            </a:br>
            <a:r>
              <a:rPr lang="ru-RU" baseline="0" dirty="0" smtClean="0"/>
              <a:t>- кто ведёт курсы 1С в рамках курсов по переподготовке?</a:t>
            </a:r>
            <a:br>
              <a:rPr lang="ru-RU" baseline="0" dirty="0" smtClean="0"/>
            </a:br>
            <a:r>
              <a:rPr lang="ru-RU" baseline="0" dirty="0" smtClean="0"/>
              <a:t>- кто ведёт курсы 1С в рамках программ высшего образования?</a:t>
            </a:r>
            <a:br>
              <a:rPr lang="ru-RU" baseline="0" dirty="0" smtClean="0"/>
            </a:br>
            <a:r>
              <a:rPr lang="ru-RU" baseline="0" dirty="0" smtClean="0"/>
              <a:t>- есть ли те, кто хочет вести курсы 1С у себя в ВУЗе?</a:t>
            </a:r>
            <a:br>
              <a:rPr lang="ru-RU" baseline="0" dirty="0" smtClean="0"/>
            </a:br>
            <a:r>
              <a:rPr lang="ru-RU" baseline="0" dirty="0" smtClean="0"/>
              <a:t/>
            </a:r>
            <a:br>
              <a:rPr lang="ru-RU" baseline="0" dirty="0" smtClean="0"/>
            </a:br>
            <a:endParaRPr dirty="0"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Дополнительно можно сказать, что 1С используется в курсе «Управление проектами»,</a:t>
            </a:r>
            <a:r>
              <a:rPr lang="ru-RU" baseline="0" dirty="0" smtClean="0"/>
              <a:t> студенты могут создавать проект используя 1С. Можно изучить смежные конфигурации 1С для управления проектами, систему тестирования на базе 1С и т.п.</a:t>
            </a:r>
            <a:endParaRPr dirty="0"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Дополнительно можно сказать, что 1С используется в курсе «Управление проектами»,</a:t>
            </a:r>
            <a:r>
              <a:rPr lang="ru-RU" baseline="0" dirty="0" smtClean="0"/>
              <a:t> студенты могут создавать проект используя 1С. Можно изучить смежные конфигурации 1С для управления проектами, систему тестирования на базе 1С и т.п.</a:t>
            </a:r>
            <a:endParaRPr dirty="0"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7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1187388" y="1294275"/>
            <a:ext cx="6135687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algn="ctr">
              <a:buClr>
                <a:srgbClr val="F1AF00"/>
              </a:buClr>
              <a:buSzPts val="2400"/>
            </a:pPr>
            <a:r>
              <a:rPr lang="ru-RU" dirty="0" smtClean="0"/>
              <a:t>Применение передовых технологий и методик обучения при подготовке высококвалифицированных специалистов для экосистемы "1С"</a:t>
            </a:r>
            <a:endParaRPr dirty="0"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1143000" y="3046810"/>
            <a:ext cx="7029450" cy="103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b="1" dirty="0"/>
              <a:t>Ракитин Александр Георгиевич</a:t>
            </a:r>
            <a:endParaRPr dirty="0"/>
          </a:p>
        </p:txBody>
      </p:sp>
      <p:sp>
        <p:nvSpPr>
          <p:cNvPr id="123" name="Google Shape;123;p18"/>
          <p:cNvSpPr txBox="1"/>
          <p:nvPr/>
        </p:nvSpPr>
        <p:spPr>
          <a:xfrm>
            <a:off x="1143000" y="3417972"/>
            <a:ext cx="658393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600"/>
            </a:pPr>
            <a:r>
              <a:rPr lang="ru-RU" sz="1600" dirty="0">
                <a:solidFill>
                  <a:schemeClr val="dk1"/>
                </a:solidFill>
              </a:rPr>
              <a:t>Кандидат педагогических наук, доцент кафедры информационных технологий и электронного обучения РГПУ им. Герцена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447060" y="402731"/>
            <a:ext cx="5157926" cy="369332"/>
          </a:xfrm>
        </p:spPr>
        <p:txBody>
          <a:bodyPr/>
          <a:lstStyle/>
          <a:p>
            <a:pPr algn="ctr"/>
            <a:r>
              <a:rPr lang="ru-RU" dirty="0" smtClean="0"/>
              <a:t>Коммуникация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68580" y="807868"/>
            <a:ext cx="6531715" cy="1136341"/>
          </a:xfrm>
        </p:spPr>
        <p:txBody>
          <a:bodyPr/>
          <a:lstStyle/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Для коммуникации между преподавателями и слушателями используется </a:t>
            </a:r>
            <a:r>
              <a:rPr lang="ru-RU" sz="1600" dirty="0" err="1" smtClean="0">
                <a:solidFill>
                  <a:srgbClr val="000000"/>
                </a:solidFill>
              </a:rPr>
              <a:t>мессенджер</a:t>
            </a:r>
            <a:r>
              <a:rPr lang="ru-RU" sz="1600" dirty="0" smtClean="0">
                <a:solidFill>
                  <a:srgbClr val="000000"/>
                </a:solidFill>
              </a:rPr>
              <a:t> «Телеграмм». Использование </a:t>
            </a:r>
            <a:r>
              <a:rPr lang="ru-RU" sz="1600" dirty="0" err="1" smtClean="0">
                <a:solidFill>
                  <a:srgbClr val="000000"/>
                </a:solidFill>
              </a:rPr>
              <a:t>мессенджера</a:t>
            </a:r>
            <a:r>
              <a:rPr lang="ru-RU" sz="1600" dirty="0" smtClean="0">
                <a:solidFill>
                  <a:srgbClr val="000000"/>
                </a:solidFill>
              </a:rPr>
              <a:t> позволило достичь важного методического эффекта: студенты начинают связывать свою жизнь с обучением.</a:t>
            </a:r>
            <a:endParaRPr lang="ru-RU" sz="16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4672" y="2436322"/>
            <a:ext cx="2924174" cy="204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0439" y="2521260"/>
            <a:ext cx="1314365" cy="189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199" y="2681056"/>
            <a:ext cx="1713391" cy="178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6230" y="2879324"/>
            <a:ext cx="2142108" cy="155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Текст 10"/>
          <p:cNvSpPr txBox="1">
            <a:spLocks/>
          </p:cNvSpPr>
          <p:nvPr/>
        </p:nvSpPr>
        <p:spPr>
          <a:xfrm>
            <a:off x="234550" y="1856914"/>
            <a:ext cx="8163726" cy="577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2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lang="ru-RU" sz="1600" noProof="0" dirty="0" smtClean="0"/>
              <a:t>Телеграмм используется для информирования, проведений опросов, сбора обратной связи, повышения </a:t>
            </a:r>
            <a:r>
              <a:rPr lang="ru-RU" sz="1600" dirty="0" smtClean="0"/>
              <a:t>мотивации слушателей за счёт создания сообщества.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2006353"/>
            <a:ext cx="8642350" cy="259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1260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 Активное развитие 1С;</a:t>
            </a:r>
          </a:p>
          <a:p>
            <a:pPr marL="0" lvl="0" indent="1260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 Импортозамещение;</a:t>
            </a:r>
          </a:p>
          <a:p>
            <a:pPr marL="0" lvl="0" indent="1260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 В Российской Федерации действует программа повышения квалификации и профессиональной переподготовки по Постановлению Правительства РФ от 27 мая 2021 г. N 800 "О реализации мероприятий по организации профессионального обучения и дополнительного профессионального образования отдельных категорий граждан на период до 2024 года". В рамках данной программы некоторые граждане могут бесплатно пройти программу профессиональной переподготовки и курсы повышения квалификации.</a:t>
            </a:r>
          </a:p>
          <a:p>
            <a:pPr marL="0" lvl="0" indent="126000" algn="just">
              <a:spcBef>
                <a:spcPts val="0"/>
              </a:spcBef>
              <a:buNone/>
            </a:pPr>
            <a:endParaRPr lang="ru-RU" sz="1800" dirty="0" smtClean="0"/>
          </a:p>
        </p:txBody>
      </p:sp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171853" y="195308"/>
            <a:ext cx="5468645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Организационные </a:t>
            </a:r>
            <a:r>
              <a:rPr lang="ru-RU" dirty="0" smtClean="0">
                <a:solidFill>
                  <a:srgbClr val="F1AF00"/>
                </a:solidFill>
              </a:rPr>
              <a:t>предпосылки для </a:t>
            </a:r>
            <a:r>
              <a:rPr lang="ru-RU" dirty="0" smtClean="0"/>
              <a:t>применения новых технологий и методик обучения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2</a:t>
            </a:fld>
            <a:endParaRPr/>
          </a:p>
        </p:txBody>
      </p:sp>
      <p:pic>
        <p:nvPicPr>
          <p:cNvPr id="1026" name="Picture 2" descr="Бесплатное векторное изображение Сосредоточенные крошечные люди, читающие книги">
            <a:extLst>
              <a:ext uri="{FF2B5EF4-FFF2-40B4-BE49-F238E27FC236}">
                <a16:creationId xmlns="" xmlns:a16="http://schemas.microsoft.com/office/drawing/2014/main" id="{750977BC-32BD-4690-933E-9CE0295A5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499" y="1420253"/>
            <a:ext cx="1526294" cy="113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ектор Бизнесмен подписывает контракт официальный бумажный документ с печатью, босс подписывает приказ или директиву, утверждает утилизацию, руководитель генерального директора, вид сверху на стол руками человека. векторная иллюстрация.">
            <a:extLst>
              <a:ext uri="{FF2B5EF4-FFF2-40B4-BE49-F238E27FC236}">
                <a16:creationId xmlns="" xmlns:a16="http://schemas.microsoft.com/office/drawing/2014/main" id="{CCB9E07E-7C61-4683-B261-E595E6BC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61" y="1214582"/>
            <a:ext cx="726026" cy="72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180730" y="181971"/>
            <a:ext cx="5851756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1AF00"/>
                </a:solidFill>
              </a:rPr>
              <a:t>Отбор содержанию обучения, </a:t>
            </a:r>
            <a:br>
              <a:rPr lang="ru-RU" dirty="0" smtClean="0">
                <a:solidFill>
                  <a:srgbClr val="F1AF00"/>
                </a:solidFill>
              </a:rPr>
            </a:br>
            <a:r>
              <a:rPr lang="ru-RU" dirty="0" smtClean="0">
                <a:solidFill>
                  <a:srgbClr val="F1AF00"/>
                </a:solidFill>
              </a:rPr>
              <a:t>подготовка преподавателей по 1С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250826" y="967666"/>
            <a:ext cx="5626191" cy="344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2600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подготовки преподавателей по 1С предлагаем</a:t>
            </a:r>
            <a:r>
              <a:rPr lang="ru-RU" sz="1600" dirty="0" smtClean="0"/>
              <a:t>:</a:t>
            </a:r>
          </a:p>
          <a:p>
            <a:pPr marL="0" indent="126000" algn="just">
              <a:spcBef>
                <a:spcPts val="0"/>
              </a:spcBef>
              <a:buAutoNum type="arabicPeriod"/>
            </a:pPr>
            <a:r>
              <a:rPr lang="ru-RU" sz="1600" dirty="0" smtClean="0"/>
              <a:t> Воспользоваться программой сотрудничества с вузами и колледжами по встраиванию курсов и учебных материалов фирмы «1С»;</a:t>
            </a:r>
          </a:p>
          <a:p>
            <a:pPr marL="0" indent="126000" algn="just">
              <a:spcBef>
                <a:spcPts val="0"/>
              </a:spcBef>
              <a:buFont typeface="Noto Sans Symbols"/>
              <a:buAutoNum type="arabicPeriod"/>
            </a:pPr>
            <a:r>
              <a:rPr lang="ru-RU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начального уровня слушателей или </a:t>
            </a:r>
            <a:r>
              <a:rPr lang="ru-RU" sz="1600" dirty="0" smtClean="0"/>
              <a:t>отстающих слушателей </a:t>
            </a:r>
            <a:r>
              <a:rPr lang="ru-RU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использовать </a:t>
            </a:r>
            <a:r>
              <a:rPr lang="ru-RU" sz="1600" dirty="0" smtClean="0"/>
              <a:t>материалы книги «Сборник лабораторных работ для студентов учебных заведений,</a:t>
            </a:r>
            <a:br>
              <a:rPr lang="ru-RU" sz="1600" dirty="0" smtClean="0"/>
            </a:br>
            <a:r>
              <a:rPr lang="ru-RU" sz="1600" dirty="0" smtClean="0"/>
              <a:t>изучающих программирование в системе 1С:Предприятие 8»;</a:t>
            </a:r>
          </a:p>
          <a:p>
            <a:pPr marL="0" indent="126000" algn="just">
              <a:spcBef>
                <a:spcPts val="0"/>
              </a:spcBef>
              <a:buFont typeface="Noto Sans Symbols"/>
              <a:buAutoNum type="arabicPeriod"/>
            </a:pPr>
            <a:r>
              <a:rPr lang="ru-RU" sz="1600" dirty="0" smtClean="0"/>
              <a:t> Использовать материалы книги «Практическое пособие разработчика»;</a:t>
            </a:r>
          </a:p>
          <a:p>
            <a:pPr marL="0" indent="126000" algn="just">
              <a:spcBef>
                <a:spcPts val="0"/>
              </a:spcBef>
              <a:buFont typeface="Noto Sans Symbols"/>
              <a:buAutoNum type="arabicPeriod"/>
            </a:pPr>
            <a:r>
              <a:rPr lang="ru-RU" sz="1600" dirty="0" smtClean="0"/>
              <a:t> Воспользоваться общими курсами учебного центра 1С.</a:t>
            </a:r>
          </a:p>
          <a:p>
            <a:pPr marL="0" indent="126000" algn="just">
              <a:spcBef>
                <a:spcPts val="0"/>
              </a:spcBef>
              <a:buNone/>
            </a:pPr>
            <a:endParaRPr lang="ru-RU" sz="1600" dirty="0"/>
          </a:p>
          <a:p>
            <a:pPr marL="0" indent="126000" algn="just">
              <a:spcBef>
                <a:spcPts val="0"/>
              </a:spcBef>
              <a:buNone/>
            </a:pPr>
            <a:endParaRPr lang="ru-RU" sz="1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3</a:t>
            </a:fld>
            <a:endParaRPr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146" y="1777062"/>
            <a:ext cx="1314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2825" y="1799161"/>
            <a:ext cx="17811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4</a:t>
            </a:fld>
            <a:endParaRPr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97980" y="218065"/>
            <a:ext cx="4714043" cy="738664"/>
          </a:xfrm>
        </p:spPr>
        <p:txBody>
          <a:bodyPr/>
          <a:lstStyle/>
          <a:p>
            <a:r>
              <a:rPr lang="ru-RU" dirty="0" smtClean="0"/>
              <a:t>Организация обучения 1С в РГПУ им. Герцена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33070" y="976543"/>
            <a:ext cx="6434060" cy="2281562"/>
          </a:xfrm>
        </p:spPr>
        <p:txBody>
          <a:bodyPr/>
          <a:lstStyle/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/>
              <a:t>Для обучения «младших» курсов используются материалы из книги «Сборник лабораторных работ для студентов». В качестве вспомогательного материала студентам рекомендуется книга: «1С:Программирование для начинающих»</a:t>
            </a:r>
          </a:p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/>
              <a:t>Для обучения «старших» курсов используются материалы из книги «Практическое пособие разработчика» и собственные материалы на основании курсов 1С.</a:t>
            </a:r>
          </a:p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/>
              <a:t>Обучение проходит в рамках основных и вариативных дисциплин.</a:t>
            </a:r>
            <a:endParaRPr lang="ru-RU" sz="1600" dirty="0"/>
          </a:p>
        </p:txBody>
      </p:sp>
      <p:pic>
        <p:nvPicPr>
          <p:cNvPr id="12290" name="Picture 2" descr="1С:Программирование для начинающих. Максим Радчен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666" y="3080551"/>
            <a:ext cx="965447" cy="1331651"/>
          </a:xfrm>
          <a:prstGeom prst="rect">
            <a:avLst/>
          </a:prstGeom>
          <a:noFill/>
        </p:spPr>
      </p:pic>
      <p:pic>
        <p:nvPicPr>
          <p:cNvPr id="12292" name="Picture 4" descr="Сборник лабораторных работ для студентов учебных заведений, изучающих программирование в системе 1С:Предприятие 8 (1С:Enterprise 8) (+ epub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2716" y="3001023"/>
            <a:ext cx="1155288" cy="1508833"/>
          </a:xfrm>
          <a:prstGeom prst="rect">
            <a:avLst/>
          </a:prstGeom>
          <a:noFill/>
        </p:spPr>
      </p:pic>
      <p:pic>
        <p:nvPicPr>
          <p:cNvPr id="12294" name="Picture 6" descr="1С:Предприятие 8.3. Практическое пособие разработчика. Примеры и типовые приемы. Издание 3-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6184" y="3024297"/>
            <a:ext cx="1129338" cy="1556582"/>
          </a:xfrm>
          <a:prstGeom prst="rect">
            <a:avLst/>
          </a:prstGeom>
          <a:noFill/>
        </p:spPr>
      </p:pic>
      <p:sp>
        <p:nvSpPr>
          <p:cNvPr id="16" name="Текст 10"/>
          <p:cNvSpPr txBox="1">
            <a:spLocks/>
          </p:cNvSpPr>
          <p:nvPr/>
        </p:nvSpPr>
        <p:spPr>
          <a:xfrm>
            <a:off x="257453" y="3224073"/>
            <a:ext cx="5035118" cy="1312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1С изучается у студентов по направлениям:</a:t>
            </a: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09.03.01 «Информатика и вычислительная техника»;</a:t>
            </a: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09.03.02 «Информационные системы и технологии.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7039992" y="2086345"/>
            <a:ext cx="1766657" cy="6302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Высшее образование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5</a:t>
            </a:fld>
            <a:endParaRPr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00832" y="218065"/>
            <a:ext cx="5779362" cy="738664"/>
          </a:xfrm>
        </p:spPr>
        <p:txBody>
          <a:bodyPr/>
          <a:lstStyle/>
          <a:p>
            <a:r>
              <a:rPr lang="ru-RU" dirty="0" smtClean="0"/>
              <a:t>Организация обучения 1С в Томском государственном университете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68581" y="1171851"/>
            <a:ext cx="6434060" cy="1358285"/>
          </a:xfrm>
        </p:spPr>
        <p:txBody>
          <a:bodyPr/>
          <a:lstStyle/>
          <a:p>
            <a:pPr marL="0" indent="126000" algn="just">
              <a:spcBef>
                <a:spcPts val="0"/>
              </a:spcBef>
              <a:buNone/>
            </a:pPr>
            <a:r>
              <a:rPr lang="ru-RU" sz="1600" b="1" dirty="0" smtClean="0"/>
              <a:t>Особенности обучающихся</a:t>
            </a:r>
            <a:r>
              <a:rPr lang="ru-RU" sz="1600" dirty="0" smtClean="0"/>
              <a:t>: </a:t>
            </a:r>
          </a:p>
          <a:p>
            <a:pPr marL="0" indent="126000" algn="just">
              <a:spcBef>
                <a:spcPts val="0"/>
              </a:spcBef>
            </a:pPr>
            <a:r>
              <a:rPr lang="ru-RU" sz="1600" dirty="0" smtClean="0"/>
              <a:t>на одном потоке разнородные группы студентов по возрасту, уровню образования, территориальному расположению;</a:t>
            </a:r>
          </a:p>
          <a:p>
            <a:pPr marL="0" indent="126000" algn="just">
              <a:spcBef>
                <a:spcPts val="0"/>
              </a:spcBef>
            </a:pPr>
            <a:r>
              <a:rPr lang="ru-RU" sz="1600" dirty="0" smtClean="0"/>
              <a:t>высокая мотивация;</a:t>
            </a:r>
          </a:p>
          <a:p>
            <a:pPr marL="0" indent="126000" algn="just">
              <a:spcBef>
                <a:spcPts val="0"/>
              </a:spcBef>
            </a:pPr>
            <a:r>
              <a:rPr lang="ru-RU" sz="1600" dirty="0" smtClean="0"/>
              <a:t>высокая социальная активность.</a:t>
            </a:r>
          </a:p>
          <a:p>
            <a:pPr marL="0" indent="126000" algn="just">
              <a:spcBef>
                <a:spcPts val="0"/>
              </a:spcBef>
            </a:pPr>
            <a:endParaRPr lang="ru-RU" sz="1600" dirty="0" smtClean="0"/>
          </a:p>
          <a:p>
            <a:pPr marL="0" indent="126000" algn="just">
              <a:spcBef>
                <a:spcPts val="0"/>
              </a:spcBef>
              <a:buNone/>
            </a:pPr>
            <a:endParaRPr lang="ru-RU" sz="1600" dirty="0"/>
          </a:p>
        </p:txBody>
      </p:sp>
      <p:pic>
        <p:nvPicPr>
          <p:cNvPr id="12294" name="Picture 6" descr="1С:Предприятие 8.3. Практическое пособие разработчика. Примеры и типовые приемы. Издание 3-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5489" y="2979909"/>
            <a:ext cx="1129338" cy="1556582"/>
          </a:xfrm>
          <a:prstGeom prst="rect">
            <a:avLst/>
          </a:prstGeom>
          <a:noFill/>
        </p:spPr>
      </p:pic>
      <p:sp>
        <p:nvSpPr>
          <p:cNvPr id="13" name="Текст 10"/>
          <p:cNvSpPr txBox="1">
            <a:spLocks/>
          </p:cNvSpPr>
          <p:nvPr/>
        </p:nvSpPr>
        <p:spPr>
          <a:xfrm>
            <a:off x="6818050" y="1997569"/>
            <a:ext cx="2210542" cy="57695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Профессиональная переподготовка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Текст 10"/>
          <p:cNvSpPr txBox="1">
            <a:spLocks/>
          </p:cNvSpPr>
          <p:nvPr/>
        </p:nvSpPr>
        <p:spPr>
          <a:xfrm>
            <a:off x="305571" y="2655901"/>
            <a:ext cx="6434060" cy="1720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Особенности обучения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после прохождения переподготовки слушатели должны иметь возможность трудоустройства. Изучаются типовые конфигурации и работа в них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Расширенный контроль за работой студентов;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tabLst/>
              <a:defRPr/>
            </a:pPr>
            <a:r>
              <a:rPr lang="ru-RU" sz="1600" noProof="0" dirty="0" smtClean="0">
                <a:solidFill>
                  <a:schemeClr val="dk1"/>
                </a:solidFill>
              </a:rPr>
              <a:t>слушатели не всегда имеют возможность присутствовать на занятиях.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12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264893" y="137994"/>
            <a:ext cx="5411115" cy="1477328"/>
          </a:xfrm>
        </p:spPr>
        <p:txBody>
          <a:bodyPr/>
          <a:lstStyle/>
          <a:p>
            <a:pPr algn="ctr"/>
            <a:r>
              <a:rPr lang="ru-RU" dirty="0" smtClean="0"/>
              <a:t>Отличия обучения 1С в рамках программ переподготовки и в рамках получения высшего образования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3069" y="1797935"/>
          <a:ext cx="8197047" cy="1979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562"/>
                <a:gridCol w="3038136"/>
                <a:gridCol w="2732349"/>
              </a:tblGrid>
              <a:tr h="31445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Высшее образование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Переподготовка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8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Квалификация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Готовый специалист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в сфере ИТ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Готовый специалист по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1С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44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Длительность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 4-х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лет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Несколько месяцев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8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Слушатели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Большинство одного возраста – около 20 лет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Разновозрастные от 18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до 65 лет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44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Мотивация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Низкая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Высокая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Текст 10"/>
          <p:cNvSpPr>
            <a:spLocks noGrp="1"/>
          </p:cNvSpPr>
          <p:nvPr>
            <p:ph type="body" idx="1"/>
          </p:nvPr>
        </p:nvSpPr>
        <p:spPr>
          <a:xfrm>
            <a:off x="250825" y="3790765"/>
            <a:ext cx="8642350" cy="798991"/>
          </a:xfrm>
        </p:spPr>
        <p:txBody>
          <a:bodyPr/>
          <a:lstStyle/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/>
              <a:t>Указанные различия предусматривают различную методику обучения 1С. Например, повышение мотивации за счёт «рейтинга», обещаний повышения оценок на зачётных мероприятиях при достижениях в обучении 1С.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251751" y="218065"/>
            <a:ext cx="5308847" cy="738664"/>
          </a:xfrm>
        </p:spPr>
        <p:txBody>
          <a:bodyPr/>
          <a:lstStyle/>
          <a:p>
            <a:pPr algn="ctr"/>
            <a:r>
              <a:rPr lang="ru-RU" dirty="0" smtClean="0"/>
              <a:t>Результаты обучения по уровню знаний</a:t>
            </a:r>
            <a:endParaRPr lang="ru-RU" dirty="0"/>
          </a:p>
        </p:txBody>
      </p:sp>
      <p:sp>
        <p:nvSpPr>
          <p:cNvPr id="12" name="Текст 10"/>
          <p:cNvSpPr txBox="1">
            <a:spLocks/>
          </p:cNvSpPr>
          <p:nvPr/>
        </p:nvSpPr>
        <p:spPr>
          <a:xfrm>
            <a:off x="4447713" y="976543"/>
            <a:ext cx="2210542" cy="6391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Профессиональная переподготовка 1с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Текст 10"/>
          <p:cNvSpPr txBox="1">
            <a:spLocks/>
          </p:cNvSpPr>
          <p:nvPr/>
        </p:nvSpPr>
        <p:spPr>
          <a:xfrm>
            <a:off x="1961965" y="976634"/>
            <a:ext cx="1766657" cy="6302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Высшее образование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Текст 10"/>
          <p:cNvSpPr txBox="1">
            <a:spLocks/>
          </p:cNvSpPr>
          <p:nvPr/>
        </p:nvSpPr>
        <p:spPr>
          <a:xfrm>
            <a:off x="2982897" y="2283134"/>
            <a:ext cx="2698812" cy="135671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lang="ru-RU" sz="1600" noProof="0" dirty="0" smtClean="0">
                <a:solidFill>
                  <a:schemeClr val="dk1"/>
                </a:solidFill>
              </a:rPr>
              <a:t>Обучение соответствующее уровню «1С:Профессионал» и «1С:Специалист» по платформе 1С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Прямая со стрелкой 14"/>
          <p:cNvCxnSpPr>
            <a:stCxn id="12" idx="2"/>
            <a:endCxn id="14" idx="0"/>
          </p:cNvCxnSpPr>
          <p:nvPr/>
        </p:nvCxnSpPr>
        <p:spPr>
          <a:xfrm flipH="1">
            <a:off x="4332303" y="1615736"/>
            <a:ext cx="1220681" cy="66739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2"/>
            <a:endCxn id="14" idx="0"/>
          </p:cNvCxnSpPr>
          <p:nvPr/>
        </p:nvCxnSpPr>
        <p:spPr>
          <a:xfrm>
            <a:off x="2845294" y="1606856"/>
            <a:ext cx="1487009" cy="67627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Текст 10"/>
          <p:cNvSpPr txBox="1">
            <a:spLocks/>
          </p:cNvSpPr>
          <p:nvPr/>
        </p:nvSpPr>
        <p:spPr>
          <a:xfrm>
            <a:off x="6081205" y="2274255"/>
            <a:ext cx="2476870" cy="133007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Обучение соответствующее уровню «1С:Профессионал</a:t>
            </a:r>
            <a:r>
              <a:rPr lang="ru-RU" sz="1600" noProof="0" dirty="0" smtClean="0">
                <a:solidFill>
                  <a:schemeClr val="dk1"/>
                </a:solidFill>
              </a:rPr>
              <a:t>»</a:t>
            </a:r>
            <a:r>
              <a:rPr lang="ru-RU" sz="1600" dirty="0" smtClean="0">
                <a:solidFill>
                  <a:schemeClr val="dk1"/>
                </a:solidFill>
              </a:rPr>
              <a:t> по прикладному решению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Прямая со стрелкой 37"/>
          <p:cNvCxnSpPr>
            <a:stCxn id="12" idx="2"/>
            <a:endCxn id="37" idx="0"/>
          </p:cNvCxnSpPr>
          <p:nvPr/>
        </p:nvCxnSpPr>
        <p:spPr>
          <a:xfrm>
            <a:off x="5552984" y="1615736"/>
            <a:ext cx="1766656" cy="658519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Текст 10"/>
          <p:cNvSpPr txBox="1">
            <a:spLocks/>
          </p:cNvSpPr>
          <p:nvPr/>
        </p:nvSpPr>
        <p:spPr>
          <a:xfrm>
            <a:off x="5442011" y="1651339"/>
            <a:ext cx="372863" cy="417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Текст 10"/>
          <p:cNvSpPr txBox="1">
            <a:spLocks/>
          </p:cNvSpPr>
          <p:nvPr/>
        </p:nvSpPr>
        <p:spPr>
          <a:xfrm>
            <a:off x="233780" y="2302369"/>
            <a:ext cx="2411766" cy="13374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Расширенные</a:t>
            </a:r>
            <a:r>
              <a:rPr kumimoji="0" lang="ru-RU" sz="16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знания по программированию, тестированию, управлению проектами в среде 1С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Прямая со стрелкой 55"/>
          <p:cNvCxnSpPr>
            <a:stCxn id="13" idx="2"/>
            <a:endCxn id="42" idx="0"/>
          </p:cNvCxnSpPr>
          <p:nvPr/>
        </p:nvCxnSpPr>
        <p:spPr>
          <a:xfrm flipH="1">
            <a:off x="1439663" y="1606856"/>
            <a:ext cx="1405631" cy="695513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Текст 10"/>
          <p:cNvSpPr txBox="1">
            <a:spLocks/>
          </p:cNvSpPr>
          <p:nvPr/>
        </p:nvSpPr>
        <p:spPr>
          <a:xfrm>
            <a:off x="2647024" y="1617308"/>
            <a:ext cx="372863" cy="417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13895" y="33399"/>
            <a:ext cx="5264457" cy="1107996"/>
          </a:xfrm>
        </p:spPr>
        <p:txBody>
          <a:bodyPr/>
          <a:lstStyle/>
          <a:p>
            <a:pPr algn="ctr"/>
            <a:r>
              <a:rPr lang="ru-RU" dirty="0" smtClean="0"/>
              <a:t>Результаты обучения по возможностям трудоустройства</a:t>
            </a:r>
            <a:endParaRPr lang="ru-RU" dirty="0"/>
          </a:p>
        </p:txBody>
      </p:sp>
      <p:sp>
        <p:nvSpPr>
          <p:cNvPr id="12" name="Текст 10"/>
          <p:cNvSpPr txBox="1">
            <a:spLocks/>
          </p:cNvSpPr>
          <p:nvPr/>
        </p:nvSpPr>
        <p:spPr>
          <a:xfrm>
            <a:off x="4039340" y="1180730"/>
            <a:ext cx="2210542" cy="6391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Профессиональная переподготовка 1с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Текст 10"/>
          <p:cNvSpPr txBox="1">
            <a:spLocks/>
          </p:cNvSpPr>
          <p:nvPr/>
        </p:nvSpPr>
        <p:spPr>
          <a:xfrm>
            <a:off x="1553592" y="1180821"/>
            <a:ext cx="1766657" cy="6302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Высшее образование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Текст 10"/>
          <p:cNvSpPr txBox="1">
            <a:spLocks/>
          </p:cNvSpPr>
          <p:nvPr/>
        </p:nvSpPr>
        <p:spPr>
          <a:xfrm>
            <a:off x="2476870" y="2336400"/>
            <a:ext cx="2698812" cy="8151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noProof="0" dirty="0" smtClean="0">
                <a:solidFill>
                  <a:schemeClr val="dk1"/>
                </a:solidFill>
              </a:rPr>
              <a:t>Стажер-программист 1С,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Помощник аналитика 1С,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dirty="0" err="1" smtClean="0">
                <a:solidFill>
                  <a:schemeClr val="dk1"/>
                </a:solidFill>
              </a:rPr>
              <a:t>Тестировщик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Прямая со стрелкой 14"/>
          <p:cNvCxnSpPr>
            <a:stCxn id="12" idx="2"/>
            <a:endCxn id="14" idx="0"/>
          </p:cNvCxnSpPr>
          <p:nvPr/>
        </p:nvCxnSpPr>
        <p:spPr>
          <a:xfrm flipH="1">
            <a:off x="3826276" y="1819923"/>
            <a:ext cx="1318335" cy="516477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3" idx="2"/>
            <a:endCxn id="14" idx="0"/>
          </p:cNvCxnSpPr>
          <p:nvPr/>
        </p:nvCxnSpPr>
        <p:spPr>
          <a:xfrm>
            <a:off x="2436921" y="1811043"/>
            <a:ext cx="1389355" cy="525357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 10"/>
          <p:cNvSpPr txBox="1">
            <a:spLocks/>
          </p:cNvSpPr>
          <p:nvPr/>
        </p:nvSpPr>
        <p:spPr>
          <a:xfrm>
            <a:off x="5585534" y="2337880"/>
            <a:ext cx="2698812" cy="8151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noProof="0" dirty="0" smtClean="0">
                <a:solidFill>
                  <a:schemeClr val="dk1"/>
                </a:solidFill>
              </a:rPr>
              <a:t>Консультант 1С,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Аналитик 1С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Текст 10"/>
          <p:cNvSpPr txBox="1">
            <a:spLocks/>
          </p:cNvSpPr>
          <p:nvPr/>
        </p:nvSpPr>
        <p:spPr>
          <a:xfrm>
            <a:off x="392096" y="2346757"/>
            <a:ext cx="1862831" cy="8151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itchFamily="34" charset="0"/>
              <a:buChar char="•"/>
              <a:tabLst/>
              <a:defRPr/>
            </a:pPr>
            <a:r>
              <a:rPr lang="ru-RU" sz="1600" noProof="0" dirty="0" smtClean="0">
                <a:solidFill>
                  <a:schemeClr val="dk1"/>
                </a:solidFill>
              </a:rPr>
              <a:t>Программист 1С</a:t>
            </a:r>
          </a:p>
        </p:txBody>
      </p:sp>
      <p:cxnSp>
        <p:nvCxnSpPr>
          <p:cNvPr id="29" name="Прямая со стрелкой 28"/>
          <p:cNvCxnSpPr>
            <a:stCxn id="13" idx="2"/>
            <a:endCxn id="28" idx="0"/>
          </p:cNvCxnSpPr>
          <p:nvPr/>
        </p:nvCxnSpPr>
        <p:spPr>
          <a:xfrm flipH="1">
            <a:off x="1323512" y="1811043"/>
            <a:ext cx="1113409" cy="535714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2" idx="2"/>
            <a:endCxn id="27" idx="0"/>
          </p:cNvCxnSpPr>
          <p:nvPr/>
        </p:nvCxnSpPr>
        <p:spPr>
          <a:xfrm>
            <a:off x="5144611" y="1819923"/>
            <a:ext cx="1790329" cy="517957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1287" y="2143646"/>
            <a:ext cx="1167758" cy="57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1AF00"/>
                </a:solidFill>
              </a:rPr>
              <a:t>Средства обучения 1С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</a:t>
            </a:r>
            <a:r>
              <a:rPr lang="en-US" sz="8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международная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научно-практическая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конференция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0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9" name="Текст 10"/>
          <p:cNvSpPr txBox="1">
            <a:spLocks/>
          </p:cNvSpPr>
          <p:nvPr/>
        </p:nvSpPr>
        <p:spPr>
          <a:xfrm>
            <a:off x="605932" y="1562562"/>
            <a:ext cx="974294" cy="417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Очная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6074" y="1997349"/>
            <a:ext cx="745862" cy="7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Полная инструкция по Zo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75605" y="2157283"/>
            <a:ext cx="550416" cy="550416"/>
          </a:xfrm>
          <a:prstGeom prst="rect">
            <a:avLst/>
          </a:prstGeom>
          <a:noFill/>
        </p:spPr>
      </p:pic>
      <p:sp>
        <p:nvSpPr>
          <p:cNvPr id="13" name="Текст 10"/>
          <p:cNvSpPr txBox="1">
            <a:spLocks/>
          </p:cNvSpPr>
          <p:nvPr/>
        </p:nvSpPr>
        <p:spPr>
          <a:xfrm>
            <a:off x="3045039" y="2185490"/>
            <a:ext cx="577049" cy="344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или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9" name="AutoShape 5" descr="Google Me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1" name="AutoShape 7" descr="Google представляет новые функции для Me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3" name="AutoShape 9" descr="Google представляет новые функции для Me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Текст 10"/>
          <p:cNvSpPr txBox="1">
            <a:spLocks/>
          </p:cNvSpPr>
          <p:nvPr/>
        </p:nvSpPr>
        <p:spPr>
          <a:xfrm>
            <a:off x="4697767" y="2186969"/>
            <a:ext cx="326995" cy="344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+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Текст 10"/>
          <p:cNvSpPr txBox="1">
            <a:spLocks/>
          </p:cNvSpPr>
          <p:nvPr/>
        </p:nvSpPr>
        <p:spPr>
          <a:xfrm>
            <a:off x="2210539" y="1572931"/>
            <a:ext cx="4385569" cy="488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Дистанционная. С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видеозаписью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!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Текст 10"/>
          <p:cNvSpPr txBox="1">
            <a:spLocks/>
          </p:cNvSpPr>
          <p:nvPr/>
        </p:nvSpPr>
        <p:spPr>
          <a:xfrm>
            <a:off x="1686758" y="738419"/>
            <a:ext cx="2059620" cy="417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Формы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занятий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" name="Прямая со стрелкой 21"/>
          <p:cNvCxnSpPr>
            <a:stCxn id="20" idx="2"/>
            <a:endCxn id="9" idx="0"/>
          </p:cNvCxnSpPr>
          <p:nvPr/>
        </p:nvCxnSpPr>
        <p:spPr>
          <a:xfrm flipH="1">
            <a:off x="1093079" y="1155577"/>
            <a:ext cx="1623489" cy="406985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0" idx="2"/>
            <a:endCxn id="10" idx="0"/>
          </p:cNvCxnSpPr>
          <p:nvPr/>
        </p:nvCxnSpPr>
        <p:spPr>
          <a:xfrm>
            <a:off x="2716568" y="1155577"/>
            <a:ext cx="1686756" cy="417354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8271" y="2050835"/>
            <a:ext cx="1075077" cy="685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1198" y="3529151"/>
            <a:ext cx="2770592" cy="96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Текст 10"/>
          <p:cNvSpPr>
            <a:spLocks noGrp="1"/>
          </p:cNvSpPr>
          <p:nvPr>
            <p:ph type="body" idx="1"/>
          </p:nvPr>
        </p:nvSpPr>
        <p:spPr>
          <a:xfrm>
            <a:off x="224191" y="2787588"/>
            <a:ext cx="5785991" cy="1775533"/>
          </a:xfrm>
        </p:spPr>
        <p:txBody>
          <a:bodyPr/>
          <a:lstStyle/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Для прохождения обучения на занятии у студентов должен быть доступ к компьютеру. При дистанционном обучении рекомендуется иметь дополнительный компьютер или телефон с установленным приложением для дистанционных занятий. </a:t>
            </a:r>
          </a:p>
          <a:p>
            <a:pPr marL="0" indent="126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Учебная версия платформы скачивается бесплатно с официального сайта 1С.</a:t>
            </a:r>
            <a:endParaRPr lang="ru-RU" sz="1600" dirty="0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45188" y="2180023"/>
            <a:ext cx="2249380" cy="121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736</Words>
  <Application>Microsoft Office PowerPoint</Application>
  <PresentationFormat>Произвольный</PresentationFormat>
  <Paragraphs>108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4_Оформление по умолчанию</vt:lpstr>
      <vt:lpstr>5_Оформление по умолчанию</vt:lpstr>
      <vt:lpstr>9_Оформление по умолчанию</vt:lpstr>
      <vt:lpstr>Применение передовых технологий и методик обучения при подготовке высококвалифицированных специалистов для экосистемы "1С"</vt:lpstr>
      <vt:lpstr>Организационные предпосылки для применения новых технологий и методик обучения</vt:lpstr>
      <vt:lpstr>Отбор содержанию обучения,  подготовка преподавателей по 1С</vt:lpstr>
      <vt:lpstr>Организация обучения 1С в РГПУ им. Герцена</vt:lpstr>
      <vt:lpstr>Организация обучения 1С в Томском государственном университете</vt:lpstr>
      <vt:lpstr>Отличия обучения 1С в рамках программ переподготовки и в рамках получения высшего образования</vt:lpstr>
      <vt:lpstr>Результаты обучения по уровню знаний</vt:lpstr>
      <vt:lpstr>Результаты обучения по возможностям трудоустройства</vt:lpstr>
      <vt:lpstr>Средства обучения 1С</vt:lpstr>
      <vt:lpstr>Коммуникация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оформлению презентации</dc:title>
  <dc:creator>Алекс</dc:creator>
  <cp:lastModifiedBy>Скороварова Эльвира Валериевна</cp:lastModifiedBy>
  <cp:revision>61</cp:revision>
  <dcterms:modified xsi:type="dcterms:W3CDTF">2023-01-31T10:46:05Z</dcterms:modified>
</cp:coreProperties>
</file>